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65" r:id="rId9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F85F721-20B6-496D-BB07-C1E90B38E854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904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440" cy="391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sldNum" idx="7"/>
          </p:nvPr>
        </p:nvSpPr>
        <p:spPr>
          <a:xfrm>
            <a:off x="3856680" y="9442080"/>
            <a:ext cx="2949840" cy="49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E19DCFA-69FF-4019-B38E-F695ECD0C28F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764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440" cy="391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sldNum" idx="8"/>
          </p:nvPr>
        </p:nvSpPr>
        <p:spPr>
          <a:xfrm>
            <a:off x="3856680" y="9442080"/>
            <a:ext cx="2949840" cy="49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8876B43-E9EA-4FBA-AB76-6528C3377473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328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440" cy="391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sldNum" idx="7"/>
          </p:nvPr>
        </p:nvSpPr>
        <p:spPr>
          <a:xfrm>
            <a:off x="3856680" y="9442080"/>
            <a:ext cx="2949840" cy="49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E19DCFA-69FF-4019-B38E-F695ECD0C28F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071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440" cy="391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sldNum" idx="8"/>
          </p:nvPr>
        </p:nvSpPr>
        <p:spPr>
          <a:xfrm>
            <a:off x="3856680" y="9442080"/>
            <a:ext cx="2949840" cy="49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8876B43-E9EA-4FBA-AB76-6528C3377473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462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440" cy="391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sldNum" idx="7"/>
          </p:nvPr>
        </p:nvSpPr>
        <p:spPr>
          <a:xfrm>
            <a:off x="3856680" y="9442080"/>
            <a:ext cx="2949840" cy="49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E19DCFA-69FF-4019-B38E-F695ECD0C28F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391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440" cy="391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sldNum" idx="7"/>
          </p:nvPr>
        </p:nvSpPr>
        <p:spPr>
          <a:xfrm>
            <a:off x="3856680" y="9442080"/>
            <a:ext cx="2949840" cy="49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E19DCFA-69FF-4019-B38E-F695ECD0C28F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250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440" cy="391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sldNum" idx="7"/>
          </p:nvPr>
        </p:nvSpPr>
        <p:spPr>
          <a:xfrm>
            <a:off x="3856680" y="9442080"/>
            <a:ext cx="2949840" cy="49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E19DCFA-69FF-4019-B38E-F695ECD0C28F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394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26F68F9-AFA2-4C9E-9653-5E1A7490F7F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7C24F7A-CD7B-4F65-BA24-4DC0B934495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FEC07AD-BFCA-453F-9FA4-0AFF18C7437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9AC551-68A7-44A1-97B9-5304F0B7FAA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6F28212-E8D0-433A-B164-50190DF45047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E02D59A-9346-4F98-BC76-52524FAF405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337E8CF-33CF-4375-B21C-7F156E3AED0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D4AC510-FA9A-41A6-90C2-95683434001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22AFD8-DA43-464A-82D4-25D26B01D9C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BC3F91F-22ED-4AD4-9D8B-3B9F6B40E8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752CCC-A391-478C-8E7C-7CE535F18A0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83D3709-02E6-4687-94D1-918989E2709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DA6B9F5-421D-4112-9A4C-BBE48E251E8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7"/>
          <p:cNvPicPr/>
          <p:nvPr/>
        </p:nvPicPr>
        <p:blipFill>
          <a:blip r:embed="rId2"/>
          <a:stretch/>
        </p:blipFill>
        <p:spPr>
          <a:xfrm>
            <a:off x="4869000" y="-18720"/>
            <a:ext cx="7322400" cy="6876000"/>
          </a:xfrm>
          <a:prstGeom prst="rect">
            <a:avLst/>
          </a:prstGeom>
          <a:ln w="0">
            <a:noFill/>
          </a:ln>
        </p:spPr>
      </p:pic>
      <p:pic>
        <p:nvPicPr>
          <p:cNvPr id="48" name="Объект 5"/>
          <p:cNvPicPr/>
          <p:nvPr/>
        </p:nvPicPr>
        <p:blipFill>
          <a:blip r:embed="rId3"/>
          <a:stretch/>
        </p:blipFill>
        <p:spPr>
          <a:xfrm>
            <a:off x="356400" y="3070080"/>
            <a:ext cx="3342960" cy="3394080"/>
          </a:xfrm>
          <a:prstGeom prst="rect">
            <a:avLst/>
          </a:prstGeom>
          <a:ln w="0">
            <a:noFill/>
          </a:ln>
        </p:spPr>
      </p:pic>
      <p:pic>
        <p:nvPicPr>
          <p:cNvPr id="49" name="Рисунок 4"/>
          <p:cNvPicPr/>
          <p:nvPr/>
        </p:nvPicPr>
        <p:blipFill>
          <a:blip r:embed="rId4"/>
          <a:stretch/>
        </p:blipFill>
        <p:spPr>
          <a:xfrm>
            <a:off x="0" y="0"/>
            <a:ext cx="901440" cy="1338120"/>
          </a:xfrm>
          <a:prstGeom prst="rect">
            <a:avLst/>
          </a:prstGeom>
          <a:ln w="9525">
            <a:noFill/>
          </a:ln>
        </p:spPr>
      </p:pic>
      <p:sp>
        <p:nvSpPr>
          <p:cNvPr id="50" name="Прямоугольник 6"/>
          <p:cNvSpPr/>
          <p:nvPr/>
        </p:nvSpPr>
        <p:spPr>
          <a:xfrm>
            <a:off x="3215680" y="3070080"/>
            <a:ext cx="574380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203864"/>
                </a:solidFill>
                <a:latin typeface="Arial"/>
                <a:ea typeface="DejaVu Sans"/>
              </a:rPr>
              <a:t>СОЗДАНИЕ СЕМЕЙНОЙ МАСТЕРСКОЙ </a:t>
            </a: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203864"/>
                </a:solidFill>
                <a:latin typeface="Arial"/>
                <a:ea typeface="DejaVu Sans"/>
              </a:rPr>
              <a:t>«МАСТЕРИМ ВМЕСТЕ»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D:\Рабочий стол\ПРОЕКТ Мастерим вместе\фото ФОНД ПОДДЕРЖ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88640"/>
            <a:ext cx="2673726" cy="16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 idx="4294967295"/>
          </p:nvPr>
        </p:nvSpPr>
        <p:spPr>
          <a:xfrm>
            <a:off x="1614960" y="138780"/>
            <a:ext cx="8976960" cy="145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kumimoji="0" lang="ru-RU" sz="2800" b="1" i="0" u="none" strike="noStrike" kern="0" cap="none" spc="-1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/>
              </a:rPr>
              <a:t>Социально-реабилитационный центр для несовершеннолетних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Рисунок 4"/>
          <p:cNvPicPr/>
          <p:nvPr/>
        </p:nvPicPr>
        <p:blipFill>
          <a:blip r:embed="rId3"/>
          <a:stretch/>
        </p:blipFill>
        <p:spPr>
          <a:xfrm>
            <a:off x="-11880" y="360"/>
            <a:ext cx="824040" cy="1338120"/>
          </a:xfrm>
          <a:prstGeom prst="rect">
            <a:avLst/>
          </a:prstGeom>
          <a:ln w="0">
            <a:noFill/>
          </a:ln>
        </p:spPr>
      </p:pic>
      <p:sp>
        <p:nvSpPr>
          <p:cNvPr id="53" name="Прямоугольник 7"/>
          <p:cNvSpPr/>
          <p:nvPr/>
        </p:nvSpPr>
        <p:spPr>
          <a:xfrm>
            <a:off x="812880" y="1817640"/>
            <a:ext cx="1072728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2000" b="1" dirty="0"/>
              <a:t>Проект «Мастерим вместе»</a:t>
            </a:r>
            <a:r>
              <a:rPr lang="ru-RU" sz="2000" b="1" i="1" dirty="0"/>
              <a:t> направлен на улучшение качества жизни детей из семей с низким уровнем дохода. В рамках проекта дети и взрослые получат начальные профессиональные и творческие навыки в швейном и столярном деле. </a:t>
            </a:r>
            <a:endParaRPr lang="ru-RU" sz="2000" dirty="0"/>
          </a:p>
          <a:p>
            <a:pPr algn="just">
              <a:lnSpc>
                <a:spcPct val="100000"/>
              </a:lnSpc>
            </a:pPr>
            <a:endParaRPr lang="ru-RU" sz="2000" b="1" dirty="0" smtClean="0"/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Picture 2" descr="D:\Work\Bachti\!!!ВНУТРЕННИЕ\декабрь\презентация\фотозона размер.png"/>
          <p:cNvPicPr/>
          <p:nvPr/>
        </p:nvPicPr>
        <p:blipFill>
          <a:blip r:embed="rId4"/>
          <a:stretch/>
        </p:blipFill>
        <p:spPr>
          <a:xfrm>
            <a:off x="9624392" y="4954418"/>
            <a:ext cx="2350440" cy="173088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8" descr="D:\Рабочий стол\5448_rukodelnitsa-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140968"/>
            <a:ext cx="4536504" cy="290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D:\Рабочий стол\ПРОЕКТ Мастерим вместе\фото ФОНД ПОДДЕРЖ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88640"/>
            <a:ext cx="2673726" cy="16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1"/>
          <p:cNvPicPr/>
          <p:nvPr/>
        </p:nvPicPr>
        <p:blipFill>
          <a:blip r:embed="rId3"/>
          <a:stretch/>
        </p:blipFill>
        <p:spPr>
          <a:xfrm>
            <a:off x="-11880" y="360"/>
            <a:ext cx="824040" cy="133812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1"/>
          <p:cNvSpPr/>
          <p:nvPr/>
        </p:nvSpPr>
        <p:spPr>
          <a:xfrm>
            <a:off x="812880" y="1817640"/>
            <a:ext cx="10727280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Picture 1" descr="D:\Work\Bachti\!!!ВНУТРЕННИЕ\декабрь\презентация\фотозона размер.png"/>
          <p:cNvPicPr/>
          <p:nvPr/>
        </p:nvPicPr>
        <p:blipFill>
          <a:blip r:embed="rId4"/>
          <a:stretch/>
        </p:blipFill>
        <p:spPr>
          <a:xfrm>
            <a:off x="9696400" y="4941168"/>
            <a:ext cx="2350440" cy="173088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"/>
          <p:cNvSpPr txBox="1">
            <a:spLocks/>
          </p:cNvSpPr>
          <p:nvPr/>
        </p:nvSpPr>
        <p:spPr>
          <a:xfrm>
            <a:off x="1415480" y="962456"/>
            <a:ext cx="8568952" cy="475590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/>
              <a:t>Цель проекта </a:t>
            </a:r>
            <a:r>
              <a:rPr lang="ru-RU" sz="2000" dirty="0"/>
              <a:t>• Повышение качества жизни детей в семьях с низким уровнем </a:t>
            </a:r>
            <a:r>
              <a:rPr lang="ru-RU" sz="2000" dirty="0" smtClean="0"/>
              <a:t>дохода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/>
              <a:t>Задачи </a:t>
            </a:r>
            <a:r>
              <a:rPr lang="ru-RU" sz="2000" b="1" dirty="0"/>
              <a:t>проекта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/>
              <a:t>• Нормативное организационное и методическое обеспечение деятельности Семейной мастерской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/>
              <a:t>• Ресурсное обеспечение деятельности Семейной мастерской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/>
              <a:t>• Реализация программ работы Семейной мастерской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/>
              <a:t>• Проведение информационно-просветительской работы и публичных мероприятий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/>
              <a:t>• Обобщение опыта и подведение итогов реализации проекта по созданию Семейной мастерской</a:t>
            </a:r>
            <a:endParaRPr lang="ru-RU" sz="2000" dirty="0">
              <a:latin typeface="Times New Roman"/>
              <a:ea typeface="Calibri"/>
            </a:endParaRPr>
          </a:p>
        </p:txBody>
      </p:sp>
      <p:pic>
        <p:nvPicPr>
          <p:cNvPr id="6" name="Picture 2" descr="D:\Рабочий стол\ПРОЕКТ Мастерим вместе\фото ФОНД ПОДДЕРЖ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25" y="230350"/>
            <a:ext cx="2673726" cy="16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4"/>
          <p:cNvPicPr/>
          <p:nvPr/>
        </p:nvPicPr>
        <p:blipFill>
          <a:blip r:embed="rId3"/>
          <a:stretch/>
        </p:blipFill>
        <p:spPr>
          <a:xfrm>
            <a:off x="-11880" y="360"/>
            <a:ext cx="824040" cy="1338120"/>
          </a:xfrm>
          <a:prstGeom prst="rect">
            <a:avLst/>
          </a:prstGeom>
          <a:ln w="0">
            <a:noFill/>
          </a:ln>
        </p:spPr>
      </p:pic>
      <p:sp>
        <p:nvSpPr>
          <p:cNvPr id="53" name="Прямоугольник 7"/>
          <p:cNvSpPr/>
          <p:nvPr/>
        </p:nvSpPr>
        <p:spPr>
          <a:xfrm>
            <a:off x="812880" y="1817640"/>
            <a:ext cx="10539704" cy="21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b="1" dirty="0" smtClean="0"/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Picture 2" descr="D:\Work\Bachti\!!!ВНУТРЕННИЕ\декабрь\презентация\фотозона размер.png"/>
          <p:cNvPicPr/>
          <p:nvPr/>
        </p:nvPicPr>
        <p:blipFill>
          <a:blip r:embed="rId4"/>
          <a:stretch/>
        </p:blipFill>
        <p:spPr>
          <a:xfrm>
            <a:off x="9696400" y="4941168"/>
            <a:ext cx="2350440" cy="173088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91344" y="428416"/>
            <a:ext cx="7272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   Проект </a:t>
            </a:r>
            <a:r>
              <a:rPr lang="ru-RU" sz="3200" dirty="0"/>
              <a:t>«Мастерим вместе» направлен на улучшение качества жизни детей из семей с низким уровнем дохода. </a:t>
            </a:r>
            <a:r>
              <a:rPr lang="ru-RU" sz="3200" dirty="0" smtClean="0"/>
              <a:t>В рамках </a:t>
            </a:r>
            <a:r>
              <a:rPr lang="ru-RU" sz="3200" dirty="0"/>
              <a:t>проекта дети и взрослые получат начальные профессиональные и творческие навыки в швейном </a:t>
            </a:r>
            <a:r>
              <a:rPr lang="ru-RU" sz="3200" dirty="0" smtClean="0"/>
              <a:t>и столярном </a:t>
            </a:r>
            <a:r>
              <a:rPr lang="ru-RU" sz="3200" dirty="0"/>
              <a:t>деле. </a:t>
            </a:r>
            <a:endParaRPr lang="ru-RU" sz="3200" dirty="0" smtClean="0"/>
          </a:p>
          <a:p>
            <a:pPr algn="just"/>
            <a:r>
              <a:rPr lang="ru-RU" sz="3200" dirty="0" smtClean="0"/>
              <a:t>Проект </a:t>
            </a:r>
            <a:r>
              <a:rPr lang="ru-RU" sz="3200" dirty="0"/>
              <a:t>состоит из трёх частей: организационной, теоретической и практической.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223" y="1988840"/>
            <a:ext cx="3099564" cy="3258912"/>
          </a:xfrm>
          <a:prstGeom prst="rect">
            <a:avLst/>
          </a:prstGeom>
        </p:spPr>
      </p:pic>
      <p:pic>
        <p:nvPicPr>
          <p:cNvPr id="7" name="Picture 2" descr="D:\Рабочий стол\ПРОЕКТ Мастерим вместе\фото ФОНД ПОДДЕРЖ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88640"/>
            <a:ext cx="2673726" cy="16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1"/>
          <p:cNvPicPr/>
          <p:nvPr/>
        </p:nvPicPr>
        <p:blipFill>
          <a:blip r:embed="rId3"/>
          <a:stretch/>
        </p:blipFill>
        <p:spPr>
          <a:xfrm>
            <a:off x="-11880" y="360"/>
            <a:ext cx="824040" cy="1338120"/>
          </a:xfrm>
          <a:prstGeom prst="rect">
            <a:avLst/>
          </a:prstGeom>
          <a:ln w="0">
            <a:noFill/>
          </a:ln>
        </p:spPr>
      </p:pic>
      <p:sp>
        <p:nvSpPr>
          <p:cNvPr id="61" name="Прямоугольник 2"/>
          <p:cNvSpPr/>
          <p:nvPr/>
        </p:nvSpPr>
        <p:spPr>
          <a:xfrm>
            <a:off x="4158720" y="4378680"/>
            <a:ext cx="7545240" cy="67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2" name="Picture 1" descr="D:\Work\Bachti\!!!ВНУТРЕННИЕ\декабрь\презентация\фотозона размер.png"/>
          <p:cNvPicPr/>
          <p:nvPr/>
        </p:nvPicPr>
        <p:blipFill>
          <a:blip r:embed="rId4"/>
          <a:stretch/>
        </p:blipFill>
        <p:spPr>
          <a:xfrm>
            <a:off x="9840960" y="0"/>
            <a:ext cx="2350440" cy="1730880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162800"/>
            <a:ext cx="120006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Качественные </a:t>
            </a:r>
            <a:r>
              <a:rPr lang="ru-RU" sz="2400" b="1" dirty="0" smtClean="0"/>
              <a:t>показатели: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smtClean="0"/>
              <a:t>Создание условий </a:t>
            </a:r>
            <a:r>
              <a:rPr lang="ru-RU" sz="2400" dirty="0"/>
              <a:t>для формирования опыта продуктивной семейной деятельности; </a:t>
            </a:r>
            <a:endParaRPr lang="ru-RU" sz="2400" dirty="0" smtClean="0"/>
          </a:p>
          <a:p>
            <a:pPr marL="342900" indent="-342900" algn="ctr">
              <a:buFontTx/>
              <a:buChar char="-"/>
            </a:pPr>
            <a:r>
              <a:rPr lang="ru-RU" sz="2400" dirty="0" smtClean="0"/>
              <a:t>Реализация мероприятий, способствующих </a:t>
            </a:r>
            <a:r>
              <a:rPr lang="ru-RU" sz="2400" dirty="0"/>
              <a:t>конструктивному семейному взаимодействию</a:t>
            </a:r>
            <a:r>
              <a:rPr lang="ru-RU" sz="2400" dirty="0" smtClean="0"/>
              <a:t>, укреплению </a:t>
            </a:r>
            <a:r>
              <a:rPr lang="ru-RU" sz="2400" dirty="0"/>
              <a:t>детско- родительских отношений; </a:t>
            </a:r>
            <a:endParaRPr lang="ru-RU" sz="2400" dirty="0" smtClean="0"/>
          </a:p>
          <a:p>
            <a:pPr marL="342900" indent="-342900" algn="ctr">
              <a:buFontTx/>
              <a:buChar char="-"/>
            </a:pPr>
            <a:r>
              <a:rPr lang="ru-RU" sz="2400" dirty="0" smtClean="0"/>
              <a:t>Приобретение  навыков </a:t>
            </a:r>
            <a:r>
              <a:rPr lang="ru-RU" sz="2400" dirty="0"/>
              <a:t>столярного и швейного дела; </a:t>
            </a:r>
            <a:endParaRPr lang="ru-RU" sz="2400" dirty="0" smtClean="0"/>
          </a:p>
          <a:p>
            <a:pPr marL="342900" indent="-342900" algn="ctr">
              <a:buFontTx/>
              <a:buChar char="-"/>
            </a:pPr>
            <a:r>
              <a:rPr lang="ru-RU" sz="2400" dirty="0" smtClean="0"/>
              <a:t>Мотивация </a:t>
            </a:r>
            <a:r>
              <a:rPr lang="ru-RU" sz="2400" dirty="0"/>
              <a:t>к добровольному лечению от алкогольной зависимости и последующей </a:t>
            </a:r>
            <a:r>
              <a:rPr lang="ru-RU" sz="2400" dirty="0" smtClean="0"/>
              <a:t>реабилитации; 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/>
              <a:t>Оказание  помощи </a:t>
            </a:r>
            <a:r>
              <a:rPr lang="ru-RU" sz="2400" dirty="0"/>
              <a:t>семьям в осознании своих ресурсов, способствующих преодолению бедности</a:t>
            </a:r>
            <a:r>
              <a:rPr lang="ru-RU" sz="2400" dirty="0" smtClean="0"/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/>
              <a:t> Создание  условий </a:t>
            </a:r>
            <a:r>
              <a:rPr lang="ru-RU" sz="2400" dirty="0"/>
              <a:t>для предотвращения повторения детьми бедности как образа жизни</a:t>
            </a:r>
            <a:r>
              <a:rPr lang="ru-RU" sz="2400" dirty="0" smtClean="0"/>
              <a:t>, формирование </a:t>
            </a:r>
            <a:r>
              <a:rPr lang="ru-RU" sz="2400" dirty="0"/>
              <a:t>у детей потребности трудиться, быть финансово независимыми в будущем; </a:t>
            </a:r>
            <a:endParaRPr lang="ru-RU" sz="2400" dirty="0" smtClean="0"/>
          </a:p>
          <a:p>
            <a:pPr marL="342900" indent="-342900" algn="ctr">
              <a:buFontTx/>
              <a:buChar char="-"/>
            </a:pPr>
            <a:r>
              <a:rPr lang="ru-RU" sz="2400" dirty="0" smtClean="0"/>
              <a:t> Формирование портфолио </a:t>
            </a:r>
            <a:r>
              <a:rPr lang="ru-RU" sz="2400" dirty="0"/>
              <a:t>достижений семей - участников программ семейной мастерской " Мастерим вместе"</a:t>
            </a:r>
          </a:p>
        </p:txBody>
      </p:sp>
    </p:spTree>
    <p:extLst>
      <p:ext uri="{BB962C8B-B14F-4D97-AF65-F5344CB8AC3E}">
        <p14:creationId xmlns:p14="http://schemas.microsoft.com/office/powerpoint/2010/main" val="33268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4"/>
          <p:cNvPicPr/>
          <p:nvPr/>
        </p:nvPicPr>
        <p:blipFill>
          <a:blip r:embed="rId3"/>
          <a:stretch/>
        </p:blipFill>
        <p:spPr>
          <a:xfrm>
            <a:off x="-11880" y="360"/>
            <a:ext cx="824040" cy="1338120"/>
          </a:xfrm>
          <a:prstGeom prst="rect">
            <a:avLst/>
          </a:prstGeom>
          <a:ln w="0">
            <a:noFill/>
          </a:ln>
        </p:spPr>
      </p:pic>
      <p:sp>
        <p:nvSpPr>
          <p:cNvPr id="53" name="Прямоугольник 7"/>
          <p:cNvSpPr/>
          <p:nvPr/>
        </p:nvSpPr>
        <p:spPr>
          <a:xfrm>
            <a:off x="812880" y="1817640"/>
            <a:ext cx="10539704" cy="21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b="1" dirty="0" smtClean="0"/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Picture 2" descr="D:\Work\Bachti\!!!ВНУТРЕННИЕ\декабрь\презентация\фотозона размер.png"/>
          <p:cNvPicPr/>
          <p:nvPr/>
        </p:nvPicPr>
        <p:blipFill>
          <a:blip r:embed="rId4"/>
          <a:stretch/>
        </p:blipFill>
        <p:spPr>
          <a:xfrm>
            <a:off x="9840960" y="0"/>
            <a:ext cx="2350440" cy="173088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12160" y="2457225"/>
            <a:ext cx="11017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  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002" y="305975"/>
            <a:ext cx="8088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Количество семей с детьми, имеющих низкий уровень </a:t>
            </a:r>
            <a:r>
              <a:rPr lang="ru-RU" sz="3200" dirty="0" smtClean="0"/>
              <a:t>дохода, участников проекта-110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0507" y="2109231"/>
            <a:ext cx="9865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Число детей- участников программ Семейная мастерская по направлению (столярная мастерская</a:t>
            </a:r>
            <a:r>
              <a:rPr lang="ru-RU" sz="3200" dirty="0" smtClean="0"/>
              <a:t>)-45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343" y="4088160"/>
            <a:ext cx="10513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Число детей- участников программ Семейная мастерская по направлению (швейная мастерская</a:t>
            </a:r>
            <a:r>
              <a:rPr lang="ru-RU" sz="3200" dirty="0" smtClean="0"/>
              <a:t>)-40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813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4"/>
          <p:cNvPicPr/>
          <p:nvPr/>
        </p:nvPicPr>
        <p:blipFill>
          <a:blip r:embed="rId3"/>
          <a:stretch/>
        </p:blipFill>
        <p:spPr>
          <a:xfrm>
            <a:off x="-11880" y="360"/>
            <a:ext cx="824040" cy="133812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2" descr="D:\Work\Bachti\!!!ВНУТРЕННИЕ\декабрь\презентация\фотозона размер.png"/>
          <p:cNvPicPr/>
          <p:nvPr/>
        </p:nvPicPr>
        <p:blipFill>
          <a:blip r:embed="rId4"/>
          <a:stretch/>
        </p:blipFill>
        <p:spPr>
          <a:xfrm>
            <a:off x="9624392" y="4941168"/>
            <a:ext cx="2350440" cy="173088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24452" y="88060"/>
            <a:ext cx="6495684" cy="622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Форма работы</a:t>
            </a:r>
            <a:r>
              <a:rPr lang="ru-RU" sz="2800" dirty="0" smtClean="0"/>
              <a:t>-семейная </a:t>
            </a:r>
            <a:r>
              <a:rPr lang="ru-RU" sz="2800" dirty="0"/>
              <a:t>мастерская, которая призвана улучшить взаимодействие взрослых и детей в семьях с низким уровнем дохода, оказавшихся в трудной жизненной ситуации, организовать семейный досуг, в современных социально – экономических условиях </a:t>
            </a:r>
            <a:r>
              <a:rPr lang="ru-RU" sz="2800" dirty="0" smtClean="0"/>
              <a:t>сориентироваться </a:t>
            </a:r>
            <a:r>
              <a:rPr lang="ru-RU" sz="2800" dirty="0"/>
              <a:t>в сфере </a:t>
            </a:r>
            <a:r>
              <a:rPr lang="ru-RU" sz="2800" dirty="0" smtClean="0"/>
              <a:t>бизнеса. </a:t>
            </a:r>
          </a:p>
          <a:p>
            <a:pPr algn="just"/>
            <a:r>
              <a:rPr lang="ru-RU" sz="2800" dirty="0" smtClean="0"/>
              <a:t>Эта форма </a:t>
            </a:r>
            <a:r>
              <a:rPr lang="ru-RU" sz="2800" dirty="0"/>
              <a:t>поможет овладеть навыками столярного , швейного дела воспитать в себе необходимые качества для будущей деятельности и </a:t>
            </a:r>
            <a:r>
              <a:rPr lang="ru-RU" sz="2800" dirty="0" smtClean="0"/>
              <a:t>приобретения </a:t>
            </a:r>
            <a:r>
              <a:rPr lang="ru-RU" sz="2800" dirty="0"/>
              <a:t>профессии.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248" y="1844824"/>
            <a:ext cx="3456384" cy="3264676"/>
          </a:xfrm>
          <a:prstGeom prst="rect">
            <a:avLst/>
          </a:prstGeom>
        </p:spPr>
      </p:pic>
      <p:pic>
        <p:nvPicPr>
          <p:cNvPr id="6" name="Picture 2" descr="D:\Рабочий стол\ПРОЕКТ Мастерим вместе\фото ФОНД ПОДДЕРЖ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88640"/>
            <a:ext cx="2673726" cy="16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6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 idx="4294967295"/>
          </p:nvPr>
        </p:nvSpPr>
        <p:spPr>
          <a:xfrm>
            <a:off x="1593532" y="0"/>
            <a:ext cx="8976960" cy="145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kumimoji="0" lang="ru-RU" sz="2800" b="1" i="0" u="none" strike="noStrike" kern="0" cap="none" spc="-1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/>
              </a:rPr>
              <a:t>Социально-реабилитационный центр для несовершеннолетних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Рисунок 4"/>
          <p:cNvPicPr/>
          <p:nvPr/>
        </p:nvPicPr>
        <p:blipFill>
          <a:blip r:embed="rId3"/>
          <a:stretch/>
        </p:blipFill>
        <p:spPr>
          <a:xfrm>
            <a:off x="-11880" y="360"/>
            <a:ext cx="824040" cy="1338120"/>
          </a:xfrm>
          <a:prstGeom prst="rect">
            <a:avLst/>
          </a:prstGeom>
          <a:ln w="0">
            <a:noFill/>
          </a:ln>
        </p:spPr>
      </p:pic>
      <p:sp>
        <p:nvSpPr>
          <p:cNvPr id="53" name="Прямоугольник 7"/>
          <p:cNvSpPr/>
          <p:nvPr/>
        </p:nvSpPr>
        <p:spPr>
          <a:xfrm>
            <a:off x="812160" y="1739242"/>
            <a:ext cx="10539704" cy="21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b="1" dirty="0" smtClean="0"/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Picture 2" descr="D:\Work\Bachti\!!!ВНУТРЕННИЕ\декабрь\презентация\фотозона размер.png"/>
          <p:cNvPicPr/>
          <p:nvPr/>
        </p:nvPicPr>
        <p:blipFill>
          <a:blip r:embed="rId4"/>
          <a:stretch/>
        </p:blipFill>
        <p:spPr>
          <a:xfrm>
            <a:off x="9604178" y="4653136"/>
            <a:ext cx="2350440" cy="173088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54108" y="2369868"/>
            <a:ext cx="11017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Наши телефоны: 28-458, 28-526, 28-738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1079" y="4733528"/>
            <a:ext cx="11017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СПАСИБО ЗА ВНИМАНИЕ!</a:t>
            </a:r>
            <a:endParaRPr lang="ru-RU" sz="3200" dirty="0"/>
          </a:p>
        </p:txBody>
      </p:sp>
      <p:pic>
        <p:nvPicPr>
          <p:cNvPr id="8" name="Picture 2" descr="D:\Рабочий стол\ПРОЕКТ Мастерим вместе\фото ФОНД ПОДДЕРЖ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80" y="188640"/>
            <a:ext cx="2673726" cy="16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0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369</Words>
  <Application>Microsoft Office PowerPoint</Application>
  <PresentationFormat>Произвольный</PresentationFormat>
  <Paragraphs>58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Социально-реабилитационный центр для несовершеннолетних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Социально-реабилитационный центр для несовершеннолетних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11</dc:creator>
  <dc:description/>
  <cp:lastModifiedBy>Директор</cp:lastModifiedBy>
  <cp:revision>133</cp:revision>
  <cp:lastPrinted>2023-11-13T10:31:40Z</cp:lastPrinted>
  <dcterms:created xsi:type="dcterms:W3CDTF">2020-12-09T14:15:07Z</dcterms:created>
  <dcterms:modified xsi:type="dcterms:W3CDTF">2025-01-21T01:54:00Z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12</vt:i4>
  </property>
</Properties>
</file>